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687" r:id="rId2"/>
    <p:sldId id="785" r:id="rId3"/>
    <p:sldId id="819" r:id="rId4"/>
    <p:sldId id="776" r:id="rId5"/>
    <p:sldId id="788" r:id="rId6"/>
    <p:sldId id="783" r:id="rId7"/>
    <p:sldId id="789" r:id="rId8"/>
    <p:sldId id="820" r:id="rId9"/>
    <p:sldId id="814" r:id="rId10"/>
    <p:sldId id="815" r:id="rId11"/>
    <p:sldId id="816" r:id="rId12"/>
    <p:sldId id="821" r:id="rId13"/>
    <p:sldId id="777" r:id="rId14"/>
    <p:sldId id="715" r:id="rId15"/>
    <p:sldId id="822" r:id="rId16"/>
    <p:sldId id="708" r:id="rId17"/>
    <p:sldId id="818" r:id="rId18"/>
    <p:sldId id="707" r:id="rId19"/>
    <p:sldId id="773" r:id="rId20"/>
    <p:sldId id="709" r:id="rId21"/>
    <p:sldId id="710" r:id="rId22"/>
    <p:sldId id="771" r:id="rId23"/>
    <p:sldId id="772" r:id="rId24"/>
    <p:sldId id="823" r:id="rId25"/>
    <p:sldId id="824" r:id="rId26"/>
    <p:sldId id="782" r:id="rId27"/>
    <p:sldId id="781" r:id="rId28"/>
    <p:sldId id="780" r:id="rId29"/>
    <p:sldId id="779" r:id="rId30"/>
    <p:sldId id="778" r:id="rId31"/>
    <p:sldId id="797" r:id="rId32"/>
    <p:sldId id="825" r:id="rId33"/>
    <p:sldId id="826" r:id="rId34"/>
    <p:sldId id="828" r:id="rId35"/>
    <p:sldId id="831" r:id="rId36"/>
    <p:sldId id="830" r:id="rId37"/>
    <p:sldId id="827" r:id="rId38"/>
    <p:sldId id="801" r:id="rId39"/>
    <p:sldId id="802" r:id="rId40"/>
    <p:sldId id="792" r:id="rId41"/>
    <p:sldId id="804" r:id="rId42"/>
    <p:sldId id="806" r:id="rId43"/>
    <p:sldId id="805" r:id="rId44"/>
    <p:sldId id="810" r:id="rId45"/>
    <p:sldId id="809" r:id="rId46"/>
    <p:sldId id="807" r:id="rId47"/>
    <p:sldId id="811" r:id="rId48"/>
    <p:sldId id="812" r:id="rId49"/>
    <p:sldId id="813" r:id="rId50"/>
    <p:sldId id="829" r:id="rId51"/>
    <p:sldId id="681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6559" autoAdjust="0"/>
  </p:normalViewPr>
  <p:slideViewPr>
    <p:cSldViewPr>
      <p:cViewPr varScale="1">
        <p:scale>
          <a:sx n="60" d="100"/>
          <a:sy n="60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CCA80-E452-4D17-BA98-BE6E015C4F45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1841F-CADB-44C9-A7CD-62CA2282F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6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texty.org.ua/d/urban-heat-web/" TargetMode="External"/><Relationship Id="rId13" Type="http://schemas.openxmlformats.org/officeDocument/2006/relationships/hyperlink" Target="http://montrealgazette.com/news/local-news/mapping-population-densities-by-the-block" TargetMode="External"/><Relationship Id="rId3" Type="http://schemas.openxmlformats.org/officeDocument/2006/relationships/hyperlink" Target="http://storymaps.esri.com/stories/2016/electricity/index.html" TargetMode="External"/><Relationship Id="rId7" Type="http://schemas.openxmlformats.org/officeDocument/2006/relationships/hyperlink" Target="http://vdberghp.maps.arcgis.com/apps/MapJournal/index.html?appid=e146967b92134b76981ab00b8acd87e9" TargetMode="External"/><Relationship Id="rId12" Type="http://schemas.openxmlformats.org/officeDocument/2006/relationships/hyperlink" Target="https://www.theguardian.com/news/datablog/2011/mar/31/deprivation-map-indices-multipl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ukraineunderattack.org/interaktyvna-karta-zony-ato" TargetMode="External"/><Relationship Id="rId11" Type="http://schemas.openxmlformats.org/officeDocument/2006/relationships/hyperlink" Target="https://www.theguardian.com/news/datablog/interactive/2011/aug/16/riots-poverty-map" TargetMode="External"/><Relationship Id="rId5" Type="http://schemas.openxmlformats.org/officeDocument/2006/relationships/hyperlink" Target="http://texty.org.ua/d/deforestation/" TargetMode="External"/><Relationship Id="rId10" Type="http://schemas.openxmlformats.org/officeDocument/2006/relationships/hyperlink" Target="http://maps.tnc.org/globalmaps.html" TargetMode="External"/><Relationship Id="rId4" Type="http://schemas.openxmlformats.org/officeDocument/2006/relationships/hyperlink" Target="https://snh.maps.arcgis.com/apps/Cascade/index.html?appid=b0be7843fd8445fa8f79654ccd430c0e" TargetMode="External"/><Relationship Id="rId9" Type="http://schemas.openxmlformats.org/officeDocument/2006/relationships/hyperlink" Target="http://texty.org.ua/d/carpathians-3d/" TargetMode="External"/><Relationship Id="rId14" Type="http://schemas.openxmlformats.org/officeDocument/2006/relationships/hyperlink" Target="http://texty.org.ua/d/buildings-kyiv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rodapermi.ru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roperm.ru/news/society/83809/" TargetMode="External"/><Relationship Id="rId4" Type="http://schemas.openxmlformats.org/officeDocument/2006/relationships/hyperlink" Target="http://properm.ru/news/society/67429/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us.delfi.ee/daily/estonia/interaktivnaya-karta-na-krugu-haabersti-snova-menyaetsya-rasporyadok-dvizheniya?id=78922686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phc.org.ua/news/show/ne-rekomendovano-kupatisya" TargetMode="External"/><Relationship Id="rId4" Type="http://schemas.openxmlformats.org/officeDocument/2006/relationships/hyperlink" Target="http://thekiev.city/read/articles/article/107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https://liveuamap.com/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https://storymaps.arcgis.com/ru/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https://links.esri.com/storymaps/smotm_aug2017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http://storymaps.esri.com/stories/2016/electricity/index.html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http://storymaps.esri.com/stories/2017/kilauea/index.html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https://snh.maps.arcgis.com/apps/Cascade/index.html?appid=b0be7843fd8445fa8f79654ccd430c0e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http://texty.org.ua/d/deforestation/</a:t>
            </a:r>
            <a:endParaRPr lang="uk-UA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http://ukraineunderattack.org/interaktyvna-karta-zony-ato</a:t>
            </a: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http://vdberghp.maps.arcgis.com/apps/MapJournal/index.html?appid=e146967b92134b76981ab00b8acd87e9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http://texty.org.ua/d/urban-heat-web/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бетонна пустеля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http://texty.org.ua/d/carpathians-3d/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Свидовець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http://maps.tnc.org/globalmaps.html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1"/>
              </a:rPr>
              <a:t>https://www.theguardian.com/news/datablog/interactive/2011/aug/16/riots-poverty-map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карта бідності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2"/>
              </a:rPr>
              <a:t>https://www.theguardian.com/news/datablog/2011/mar/31/deprivation-map-indices-multiple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карта втрат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3"/>
              </a:rPr>
              <a:t>http://montrealgazette.com/news/local-news/mapping-population-densities-by-the-block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монреаль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щільність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населенеея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4"/>
              </a:rPr>
              <a:t>http://texty.org.ua/d/buildings-kyiv/#17/50.47010/30.50105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закинуті будинки Києва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https://storymaps.esri.com/stories/terrorist-attacks/?year=2017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Http://www.bbc.com/news/world-europe-27308526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http://infolight.org.ua/thememap/karta-istorychnyh-misc-mista-rivne#15.00/50.6200/26.2350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https://bdzhola.com/news/interaktivna-karta-najkrasivishih-mists-ukrajini-oberi-svoje-idealne-mistse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http://infolight.org.ua/thememap/karta-obstriliv-ta-boyovyh-diy-u-zoni-ato#7.14/48.356/39.204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https://www.google.com/maps/d/u/0/viewer?hl=ru&amp;authuser=0&amp;mid=10HpH-ABmsumtG1eNh_kTz5lfkyE&amp;ll=48.30802889444117%2C25.945336920019486&amp;z=12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https://varianty.lviv.ua/42564-na-lvivshchyni-stvoryly-kartu-remontu-dorih-u-2017-rotsi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https://www.izbirkom.org.ua/map</a:t>
            </a:r>
            <a:endParaRPr lang="uk-UA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Google</a:t>
            </a:r>
            <a:r>
              <a:rPr lang="en-US" baseline="0" dirty="0" smtClean="0"/>
              <a:t> </a:t>
            </a:r>
            <a:r>
              <a:rPr lang="ru-RU" baseline="0" dirty="0" err="1" smtClean="0"/>
              <a:t>аерозйомка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https://www.nytimes.com/interactive/2017/08/17/world/europe/barcelona-terror-attack-path-of-the-van.html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https://www.amcharts.com/visited_countries/</a:t>
            </a:r>
            <a:r>
              <a:rPr lang="ru-RU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http://www.businessinsider.com/barcelona-attack-map-shows-victims-from-34-countries-2017-8</a:t>
            </a:r>
            <a:r>
              <a:rPr lang="ru-RU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https://www.theguardian.com/world/2017/aug/17/what-happened-in-barcelona-las-ramblas-attack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https://www.nytimes.com/2017/07/19/world/asia/north-korea-execution-sites.html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Природа Перми — карта природных объектов — </a:t>
            </a:r>
            <a:r>
              <a:rPr lang="ru-RU" dirty="0" smtClean="0">
                <a:hlinkClick r:id="rId3"/>
              </a:rPr>
              <a:t>http://www.prirodapermi.ru/</a:t>
            </a:r>
            <a:endParaRPr lang="ru-RU" dirty="0" smtClean="0"/>
          </a:p>
          <a:p>
            <a:r>
              <a:rPr lang="ru-RU" dirty="0" smtClean="0"/>
              <a:t>Карта «замерзающих» домов — «Замерзающие» Пермяки: </a:t>
            </a:r>
            <a:r>
              <a:rPr lang="ru-RU" dirty="0" smtClean="0">
                <a:hlinkClick r:id="rId4"/>
              </a:rPr>
              <a:t>http://properm.ru/news/society/67429/</a:t>
            </a:r>
            <a:endParaRPr lang="ru-RU" dirty="0" smtClean="0"/>
          </a:p>
          <a:p>
            <a:r>
              <a:rPr lang="ru-RU" dirty="0" smtClean="0"/>
              <a:t>Карта детских садов Перми, которые теперь работают на взрослых — Новости — </a:t>
            </a:r>
            <a:r>
              <a:rPr lang="ru-RU" dirty="0" err="1" smtClean="0"/>
              <a:t>Properm.ru</a:t>
            </a:r>
            <a:r>
              <a:rPr lang="ru-RU" dirty="0" smtClean="0"/>
              <a:t> — </a:t>
            </a:r>
            <a:r>
              <a:rPr lang="ru-RU" dirty="0" smtClean="0">
                <a:hlinkClick r:id="rId5"/>
              </a:rPr>
              <a:t>http://properm.ru/news/society/83809/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://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rus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delfi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.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ee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daily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estonia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interaktivnaya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karta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krugu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haabersti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snova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menyaetsya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rasporyadok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en-US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dvizheniya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?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id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=78922686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http://thekiev.city/read/articles/article/107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сторімеп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карта рад мозаїк у києві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http://phc.org.ua/news/show/ne-rekomendovano-kupatisya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-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пляжі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 не рекомендовано купатися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dirty="0" smtClean="0"/>
              <a:t>www.google.com/maps/d</a:t>
            </a:r>
          </a:p>
          <a:p>
            <a:r>
              <a:rPr lang="en-US" sz="1200" dirty="0" smtClean="0"/>
              <a:t>www.google.com/fusiontables</a:t>
            </a:r>
            <a:r>
              <a:rPr lang="uk-UA" sz="120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https://batchgeo.com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https://s3.amazonaws.com/uploads.knightlab.com/storymapjs/80e03612c0fdf764d9422be26cdf4b97/the-way-of-the-buk-3x2-in-june-2014/index.html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E9DD5C-356C-4030-8FCB-08B5886C48C0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http://www.uezd.com.ua/reforma-detsentralizatsiji-na-chernihivschyni-2-roky-pershyh-mlyntsiv-ta-istorij-uspihu/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https://uploads.knightlab.com/storymapjs/d1fa66a7ab2508434d5ebfcd75a429f4/reforma-detsentralizatsiyi-na-chernigivshchini-1/draft.html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uk-UA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https://zn.ua/internal/topografiya-krovyu-_.html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https://www.depo.ua/rus/war/povzuchiy-nastup-navischo-zsu-potribno-atakuvati-dokuchayevsk-karta-20170202511628</a:t>
            </a:r>
            <a:endParaRPr lang="uk-U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41F-CADB-44C9-A7CD-62CA2282F36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0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35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3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8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31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26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0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51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1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1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B1A5-91CC-45F2-BFDE-3C052401B65A}" type="datetimeFigureOut">
              <a:rPr lang="ru-RU" smtClean="0"/>
              <a:pPr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20CF4-00F3-4E83-88F2-3E6DF6F30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0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xtras.thetimes.co.uk/public/2014/maps/25-02/Yanukovych_storymap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3.amazonaws.com/uploads.knightlab.com/storymapjs/80e03612c0fdf764d9422be26cdf4b97/the-way-of-the-buk-3x2-in-june-2014/index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orruptua.org/2017/04/istoriya-uspihu-zi-slov-yanska-yak-za-rik-isnuvannya-firmi-zarobiti-127-milyoniv-griven-na-remontah-dorig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Shape 1"/>
          <p:cNvSpPr txBox="1">
            <a:spLocks noChangeArrowheads="1"/>
          </p:cNvSpPr>
          <p:nvPr/>
        </p:nvSpPr>
        <p:spPr bwMode="auto">
          <a:xfrm>
            <a:off x="0" y="1484784"/>
            <a:ext cx="9144000" cy="511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5400" b="1" dirty="0" smtClean="0">
                <a:latin typeface="+mj-lt"/>
              </a:rPr>
              <a:t>Розповідаємо складну історію за допомогою карти</a:t>
            </a:r>
            <a:endParaRPr lang="ru-RU" sz="5000" b="1" dirty="0" smtClean="0">
              <a:latin typeface="+mj-lt"/>
            </a:endParaRPr>
          </a:p>
          <a:p>
            <a:pPr algn="ctr"/>
            <a:r>
              <a:rPr lang="uk-UA" sz="3600" b="1" dirty="0">
                <a:latin typeface="Calibri" pitchFamily="34" charset="0"/>
              </a:rPr>
              <a:t>
Ольга Юркова
</a:t>
            </a:r>
            <a:r>
              <a:rPr lang="uk-UA" sz="3600" b="1" dirty="0" smtClean="0">
                <a:latin typeface="Calibri" pitchFamily="34" charset="0"/>
              </a:rPr>
              <a:t>Київ, </a:t>
            </a:r>
            <a:r>
              <a:rPr lang="ru-RU" sz="3600" b="1" dirty="0" smtClean="0">
                <a:latin typeface="Calibri" pitchFamily="34" charset="0"/>
              </a:rPr>
              <a:t>22 серп</a:t>
            </a:r>
            <a:r>
              <a:rPr lang="uk-UA" sz="3600" b="1" dirty="0" err="1" smtClean="0">
                <a:latin typeface="Calibri" pitchFamily="34" charset="0"/>
              </a:rPr>
              <a:t>ня</a:t>
            </a:r>
            <a:r>
              <a:rPr lang="uk-UA" sz="3600" b="1" dirty="0" smtClean="0">
                <a:latin typeface="Calibri" pitchFamily="34" charset="0"/>
              </a:rPr>
              <a:t> </a:t>
            </a:r>
            <a:r>
              <a:rPr lang="uk-UA" sz="3600" b="1" dirty="0">
                <a:latin typeface="Calibri" pitchFamily="34" charset="0"/>
              </a:rPr>
              <a:t>2017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b="1" dirty="0" smtClean="0"/>
              <a:t>Карта Джона </a:t>
            </a:r>
            <a:r>
              <a:rPr lang="uk-UA" b="1" dirty="0" err="1" smtClean="0"/>
              <a:t>Сноу</a:t>
            </a:r>
            <a:r>
              <a:rPr lang="uk-UA" b="1" dirty="0" smtClean="0"/>
              <a:t> – </a:t>
            </a:r>
            <a:br>
              <a:rPr lang="uk-UA" b="1" dirty="0" smtClean="0"/>
            </a:br>
            <a:r>
              <a:rPr lang="uk-UA" b="1" dirty="0" smtClean="0"/>
              <a:t>як виглядала б тепер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036225"/>
            <a:ext cx="7128792" cy="482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b="1" dirty="0" smtClean="0"/>
              <a:t>Звільнення рабів у США</a:t>
            </a:r>
            <a:br>
              <a:rPr lang="uk-UA" b="1" dirty="0" smtClean="0"/>
            </a:br>
            <a:r>
              <a:rPr lang="ru-RU" b="1" dirty="0" smtClean="0"/>
              <a:t>1850-1865</a:t>
            </a:r>
            <a:endParaRPr lang="ru-R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5404"/>
            <a:ext cx="6480720" cy="501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uk-UA" b="1" dirty="0" smtClean="0"/>
              <a:t>Що робить карта?</a:t>
            </a:r>
            <a:br>
              <a:rPr lang="uk-UA" b="1" dirty="0" smtClean="0"/>
            </a:br>
            <a:r>
              <a:rPr lang="uk-UA" b="1" dirty="0" smtClean="0"/>
              <a:t>Розповідає історію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b="1" dirty="0" smtClean="0"/>
              <a:t>XXI </a:t>
            </a:r>
            <a:r>
              <a:rPr lang="ru-RU" b="1" dirty="0" smtClean="0"/>
              <a:t>стол</a:t>
            </a:r>
            <a:r>
              <a:rPr lang="uk-UA" b="1" dirty="0" err="1" smtClean="0"/>
              <a:t>іття</a:t>
            </a:r>
            <a:r>
              <a:rPr lang="uk-UA" b="1" dirty="0" smtClean="0"/>
              <a:t>. Карти-історії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74271"/>
            <a:ext cx="7632848" cy="488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52736"/>
            <a:ext cx="9144000" cy="423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uk-UA" b="1" dirty="0" smtClean="0"/>
              <a:t>Що робить карта?</a:t>
            </a:r>
            <a:br>
              <a:rPr lang="uk-UA" b="1" dirty="0" smtClean="0"/>
            </a:br>
            <a:r>
              <a:rPr lang="uk-UA" b="1" dirty="0" err="1" smtClean="0"/>
              <a:t>Візуалізує</a:t>
            </a:r>
            <a:r>
              <a:rPr lang="uk-UA" b="1" dirty="0" smtClean="0"/>
              <a:t> подію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604888"/>
            <a:ext cx="6264338" cy="62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7"/>
            <a:ext cx="9111030" cy="508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520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1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uk-UA" b="1" dirty="0" smtClean="0"/>
              <a:t>Що робить карта?</a:t>
            </a:r>
            <a:br>
              <a:rPr lang="uk-UA" b="1" dirty="0" smtClean="0"/>
            </a:br>
            <a:r>
              <a:rPr lang="uk-UA" b="1" dirty="0" smtClean="0"/>
              <a:t>Формує картину світу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9738"/>
            <a:ext cx="5832648" cy="61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9144000" cy="38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Business Insider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5123"/>
            <a:ext cx="8064896" cy="672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5339"/>
            <a:ext cx="9152207" cy="51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uk-UA" b="1" dirty="0" smtClean="0"/>
              <a:t>Що робить карта?</a:t>
            </a:r>
            <a:br>
              <a:rPr lang="uk-UA" b="1" dirty="0" smtClean="0"/>
            </a:br>
            <a:r>
              <a:rPr lang="uk-UA" b="1" dirty="0" smtClean="0"/>
              <a:t>Допомагає зібрати/перевірити дані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uk-UA" b="1" dirty="0" smtClean="0"/>
              <a:t>Що робить карта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80520"/>
          </a:xfrm>
        </p:spPr>
        <p:txBody>
          <a:bodyPr>
            <a:normAutofit/>
          </a:bodyPr>
          <a:lstStyle/>
          <a:p>
            <a:r>
              <a:rPr lang="uk-UA" dirty="0" smtClean="0"/>
              <a:t>Формує картину світу</a:t>
            </a:r>
          </a:p>
          <a:p>
            <a:r>
              <a:rPr lang="uk-UA" dirty="0" smtClean="0"/>
              <a:t>Розповідає історію</a:t>
            </a:r>
          </a:p>
          <a:p>
            <a:r>
              <a:rPr lang="uk-UA" sz="2400" dirty="0" smtClean="0"/>
              <a:t>Де центр подій, як просувався фронт, звідки почалося</a:t>
            </a:r>
          </a:p>
          <a:p>
            <a:r>
              <a:rPr lang="uk-UA" dirty="0" err="1" smtClean="0"/>
              <a:t>Візуалізує</a:t>
            </a:r>
            <a:r>
              <a:rPr lang="uk-UA" dirty="0" smtClean="0"/>
              <a:t> подію</a:t>
            </a:r>
          </a:p>
          <a:p>
            <a:r>
              <a:rPr lang="uk-UA" sz="2400" dirty="0" smtClean="0"/>
              <a:t>Прив'язка до конкретної точки, простору, маршруту</a:t>
            </a:r>
          </a:p>
          <a:p>
            <a:r>
              <a:rPr lang="uk-UA" dirty="0" smtClean="0"/>
              <a:t>Аналізує і пояснює інформацію</a:t>
            </a:r>
          </a:p>
          <a:p>
            <a:r>
              <a:rPr lang="uk-UA" sz="2400" dirty="0" smtClean="0"/>
              <a:t>Аналіз і виявлення неочевидних явищ</a:t>
            </a:r>
          </a:p>
          <a:p>
            <a:r>
              <a:rPr lang="uk-UA" dirty="0" err="1" smtClean="0"/>
              <a:t>Краудмепінг</a:t>
            </a:r>
            <a:endParaRPr lang="uk-UA" dirty="0" smtClean="0"/>
          </a:p>
          <a:p>
            <a:r>
              <a:rPr lang="uk-UA" sz="2400" dirty="0" smtClean="0"/>
              <a:t>Збір/перевірка даних за участі читачів</a:t>
            </a:r>
          </a:p>
          <a:p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Етапи</a:t>
            </a:r>
            <a:r>
              <a:rPr lang="ru-RU" b="1" dirty="0" smtClean="0"/>
              <a:t> </a:t>
            </a:r>
            <a:r>
              <a:rPr lang="ru-RU" b="1" dirty="0" err="1" smtClean="0"/>
              <a:t>роботи</a:t>
            </a:r>
            <a:r>
              <a:rPr lang="ru-RU" b="1" dirty="0" smtClean="0"/>
              <a:t> над картою</a:t>
            </a:r>
            <a:r>
              <a:rPr lang="uk-UA" b="1" dirty="0" err="1" smtClean="0"/>
              <a:t>-історією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5085184"/>
          </a:xfrm>
        </p:spPr>
        <p:txBody>
          <a:bodyPr>
            <a:normAutofit/>
          </a:bodyPr>
          <a:lstStyle/>
          <a:p>
            <a:r>
              <a:rPr lang="uk-UA" dirty="0" smtClean="0"/>
              <a:t>Ідея: що і як показуємо </a:t>
            </a:r>
          </a:p>
          <a:p>
            <a:r>
              <a:rPr lang="uk-UA" sz="2400" dirty="0" smtClean="0"/>
              <a:t>Що ви хочете розповісти?</a:t>
            </a:r>
          </a:p>
          <a:p>
            <a:r>
              <a:rPr lang="uk-UA" dirty="0" smtClean="0"/>
              <a:t>Підготовка контенту</a:t>
            </a:r>
          </a:p>
          <a:p>
            <a:r>
              <a:rPr lang="uk-UA" sz="2400" dirty="0" smtClean="0"/>
              <a:t>Текст, фото, відео, аудіо, </a:t>
            </a:r>
            <a:r>
              <a:rPr lang="uk-UA" sz="2400" dirty="0" err="1" smtClean="0"/>
              <a:t>лінки</a:t>
            </a:r>
            <a:endParaRPr lang="uk-UA" sz="2400" dirty="0" smtClean="0"/>
          </a:p>
          <a:p>
            <a:r>
              <a:rPr lang="uk-UA" dirty="0" smtClean="0"/>
              <a:t>Вибір платформи</a:t>
            </a:r>
          </a:p>
          <a:p>
            <a:r>
              <a:rPr lang="uk-UA" dirty="0" smtClean="0"/>
              <a:t>Перетворення даних у потрібний формат</a:t>
            </a:r>
          </a:p>
          <a:p>
            <a:r>
              <a:rPr lang="uk-UA" dirty="0" smtClean="0"/>
              <a:t>Побудова карти і вдосконалення історії</a:t>
            </a:r>
          </a:p>
          <a:p>
            <a:r>
              <a:rPr lang="uk-UA" dirty="0" smtClean="0"/>
              <a:t>Публікація</a:t>
            </a:r>
          </a:p>
          <a:p>
            <a:r>
              <a:rPr lang="uk-UA" dirty="0" smtClean="0"/>
              <a:t>Вбудовуємо в сайт</a:t>
            </a:r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uk-UA" b="1" dirty="0" smtClean="0"/>
              <a:t>Ідея: що і як показуємо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5445224"/>
          </a:xfrm>
        </p:spPr>
        <p:txBody>
          <a:bodyPr>
            <a:normAutofit/>
          </a:bodyPr>
          <a:lstStyle/>
          <a:p>
            <a:r>
              <a:rPr lang="uk-UA" dirty="0" smtClean="0"/>
              <a:t>Конкретну точку</a:t>
            </a:r>
          </a:p>
          <a:p>
            <a:r>
              <a:rPr lang="uk-UA" sz="2400" dirty="0" smtClean="0"/>
              <a:t>Де це відбувається?</a:t>
            </a:r>
          </a:p>
          <a:p>
            <a:r>
              <a:rPr lang="uk-UA" dirty="0" smtClean="0"/>
              <a:t>Маршрут </a:t>
            </a:r>
            <a:endParaRPr lang="ru-RU" dirty="0" smtClean="0"/>
          </a:p>
          <a:p>
            <a:r>
              <a:rPr lang="uk-UA" dirty="0" smtClean="0"/>
              <a:t>Розвиток події у просторі</a:t>
            </a:r>
            <a:endParaRPr lang="ru-RU" dirty="0" smtClean="0"/>
          </a:p>
          <a:p>
            <a:r>
              <a:rPr lang="uk-UA" dirty="0" smtClean="0"/>
              <a:t>Взаємне розміщення об</a:t>
            </a:r>
            <a:r>
              <a:rPr lang="en-US" dirty="0" smtClean="0"/>
              <a:t>’</a:t>
            </a:r>
            <a:r>
              <a:rPr lang="uk-UA" dirty="0" err="1" smtClean="0"/>
              <a:t>єктів</a:t>
            </a:r>
            <a:endParaRPr lang="uk-UA" dirty="0" smtClean="0"/>
          </a:p>
          <a:p>
            <a:r>
              <a:rPr lang="uk-UA" sz="2400" dirty="0" smtClean="0"/>
              <a:t>Візуалізація переліку адрес</a:t>
            </a:r>
          </a:p>
          <a:p>
            <a:r>
              <a:rPr lang="uk-UA" dirty="0" smtClean="0"/>
              <a:t>Якісні зміни на певній території</a:t>
            </a:r>
          </a:p>
          <a:p>
            <a:r>
              <a:rPr lang="uk-UA" sz="2400" dirty="0" smtClean="0"/>
              <a:t>Накладення різних даних на одну карту</a:t>
            </a:r>
          </a:p>
          <a:p>
            <a:r>
              <a:rPr lang="uk-UA" dirty="0" smtClean="0"/>
              <a:t>Історія, де факти, події, фото, числа переважають над аналітикою</a:t>
            </a:r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uk-UA" b="1" dirty="0" smtClean="0"/>
              <a:t>Підготовка контенту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uk-UA" dirty="0" smtClean="0"/>
              <a:t>Користувацький</a:t>
            </a:r>
          </a:p>
          <a:p>
            <a:r>
              <a:rPr lang="uk-UA" sz="2400" dirty="0" smtClean="0"/>
              <a:t>Просимо у користувачів</a:t>
            </a:r>
          </a:p>
          <a:p>
            <a:r>
              <a:rPr lang="uk-UA" sz="2400" dirty="0" smtClean="0"/>
              <a:t>Беремо з </a:t>
            </a:r>
            <a:r>
              <a:rPr lang="uk-UA" sz="2400" dirty="0" err="1" smtClean="0"/>
              <a:t>соцмереж</a:t>
            </a:r>
            <a:endParaRPr lang="uk-UA" sz="2400" dirty="0" smtClean="0"/>
          </a:p>
          <a:p>
            <a:r>
              <a:rPr lang="uk-UA" dirty="0" smtClean="0"/>
              <a:t>Підготовлений </a:t>
            </a:r>
          </a:p>
          <a:p>
            <a:r>
              <a:rPr lang="uk-UA" sz="2400" dirty="0" smtClean="0"/>
              <a:t>Відкриті дані</a:t>
            </a:r>
          </a:p>
          <a:p>
            <a:r>
              <a:rPr lang="uk-UA" sz="2400" dirty="0" smtClean="0"/>
              <a:t>Зібрані дані</a:t>
            </a:r>
          </a:p>
          <a:p>
            <a:r>
              <a:rPr lang="uk-UA" sz="2400" dirty="0" smtClean="0"/>
              <a:t>Співпраця з джерелами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570" y="1844824"/>
            <a:ext cx="435943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uk-UA" b="1" dirty="0" smtClean="0"/>
              <a:t>Види інформації для карт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pPr lvl="0"/>
            <a:r>
              <a:rPr lang="uk-UA" dirty="0" smtClean="0"/>
              <a:t>Точка/мітка</a:t>
            </a:r>
          </a:p>
          <a:p>
            <a:pPr lvl="0"/>
            <a:r>
              <a:rPr lang="uk-UA" sz="2400" dirty="0" smtClean="0"/>
              <a:t>окрема точка, скупчення точок</a:t>
            </a:r>
            <a:endParaRPr lang="ru-RU" sz="2400" dirty="0" smtClean="0"/>
          </a:p>
          <a:p>
            <a:pPr lvl="0"/>
            <a:r>
              <a:rPr lang="uk-UA" dirty="0" smtClean="0"/>
              <a:t>Лінія</a:t>
            </a:r>
          </a:p>
          <a:p>
            <a:pPr lvl="0"/>
            <a:r>
              <a:rPr lang="uk-UA" sz="2400" dirty="0" smtClean="0"/>
              <a:t>маршрут, лінійний об'єкт, кордон, відстань, траєкторія польоту…</a:t>
            </a:r>
            <a:endParaRPr lang="ru-RU" sz="2400" dirty="0" smtClean="0"/>
          </a:p>
          <a:p>
            <a:pPr lvl="0"/>
            <a:r>
              <a:rPr lang="uk-UA" dirty="0" smtClean="0"/>
              <a:t>Область/полігон/багатокутник</a:t>
            </a:r>
          </a:p>
          <a:p>
            <a:pPr lvl="0"/>
            <a:r>
              <a:rPr lang="uk-UA" sz="2400" dirty="0" smtClean="0"/>
              <a:t>заливка, межі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75" y="1772816"/>
            <a:ext cx="13811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4179"/>
            <a:ext cx="8064896" cy="497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b="1" dirty="0" smtClean="0"/>
              <a:t>Острів </a:t>
            </a:r>
            <a:r>
              <a:rPr lang="uk-UA" b="1" dirty="0" err="1" smtClean="0"/>
              <a:t>Борнхольм</a:t>
            </a:r>
            <a:r>
              <a:rPr lang="uk-UA" b="1" dirty="0" smtClean="0"/>
              <a:t>, Данія, </a:t>
            </a:r>
            <a:br>
              <a:rPr lang="uk-UA" b="1" dirty="0" smtClean="0"/>
            </a:br>
            <a:r>
              <a:rPr lang="uk-UA" b="1" dirty="0" smtClean="0"/>
              <a:t>5000 років тому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Вибір</a:t>
            </a:r>
            <a:r>
              <a:rPr lang="ru-RU" b="1" dirty="0" smtClean="0"/>
              <a:t> </a:t>
            </a:r>
            <a:r>
              <a:rPr lang="uk-UA" b="1" dirty="0" smtClean="0"/>
              <a:t>платформи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en-US" dirty="0" smtClean="0"/>
              <a:t>Google.com</a:t>
            </a:r>
          </a:p>
          <a:p>
            <a:r>
              <a:rPr lang="en-US" sz="2400" dirty="0" smtClean="0"/>
              <a:t>Google maps, Google Earth, Google fusion tables</a:t>
            </a:r>
            <a:endParaRPr lang="ru-RU" sz="2400" dirty="0" smtClean="0"/>
          </a:p>
          <a:p>
            <a:r>
              <a:rPr lang="en-US" dirty="0" smtClean="0"/>
              <a:t>Openstreetmap.org</a:t>
            </a:r>
            <a:endParaRPr lang="ru-RU" dirty="0" smtClean="0"/>
          </a:p>
          <a:p>
            <a:r>
              <a:rPr lang="en-US" dirty="0" smtClean="0"/>
              <a:t>Batchgeo.com</a:t>
            </a:r>
          </a:p>
          <a:p>
            <a:r>
              <a:rPr lang="en-US" dirty="0" smtClean="0"/>
              <a:t>Storymap.js</a:t>
            </a:r>
            <a:endParaRPr lang="ru-RU" dirty="0" smtClean="0"/>
          </a:p>
          <a:p>
            <a:r>
              <a:rPr lang="en-US" dirty="0" smtClean="0"/>
              <a:t>Storymaps.arcgis.com</a:t>
            </a:r>
            <a:endParaRPr lang="uk-UA" dirty="0" smtClean="0"/>
          </a:p>
          <a:p>
            <a:r>
              <a:rPr lang="uk-UA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Підготовка</a:t>
            </a:r>
            <a:r>
              <a:rPr lang="ru-RU" b="1" dirty="0" smtClean="0"/>
              <a:t> таблиц</a:t>
            </a:r>
            <a:r>
              <a:rPr lang="uk-UA" b="1" dirty="0" smtClean="0"/>
              <a:t>і </a:t>
            </a:r>
            <a:r>
              <a:rPr lang="en-US" b="1" dirty="0" smtClean="0"/>
              <a:t>Excel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772816"/>
            <a:ext cx="8686800" cy="5085184"/>
          </a:xfrm>
        </p:spPr>
        <p:txBody>
          <a:bodyPr>
            <a:normAutofit/>
          </a:bodyPr>
          <a:lstStyle/>
          <a:p>
            <a:r>
              <a:rPr lang="uk-UA" dirty="0" smtClean="0"/>
              <a:t>Головна колонка - адреса</a:t>
            </a:r>
          </a:p>
          <a:p>
            <a:r>
              <a:rPr lang="uk-UA" sz="2400" dirty="0" smtClean="0"/>
              <a:t>Або координати об'єкта (широта/довгота)</a:t>
            </a:r>
          </a:p>
          <a:p>
            <a:r>
              <a:rPr lang="uk-UA" dirty="0" smtClean="0"/>
              <a:t>Решта колонок - інформація про об</a:t>
            </a:r>
            <a:r>
              <a:rPr lang="en-US" dirty="0" smtClean="0"/>
              <a:t>’</a:t>
            </a:r>
            <a:r>
              <a:rPr lang="uk-UA" dirty="0" err="1" smtClean="0"/>
              <a:t>єкти</a:t>
            </a:r>
            <a:endParaRPr lang="en-US" dirty="0" smtClean="0"/>
          </a:p>
          <a:p>
            <a:r>
              <a:rPr lang="ru-RU" sz="2600" dirty="0" smtClean="0"/>
              <a:t>Текст, </a:t>
            </a:r>
            <a:r>
              <a:rPr lang="ru-RU" sz="2600" dirty="0" err="1" smtClean="0"/>
              <a:t>лінк</a:t>
            </a:r>
            <a:r>
              <a:rPr lang="ru-RU" sz="2600" dirty="0" smtClean="0"/>
              <a:t> на </a:t>
            </a:r>
            <a:r>
              <a:rPr lang="ru-RU" sz="2600" dirty="0" err="1" smtClean="0"/>
              <a:t>ілюстрацію</a:t>
            </a:r>
            <a:r>
              <a:rPr lang="ru-RU" sz="2600" dirty="0" smtClean="0"/>
              <a:t>, </a:t>
            </a:r>
            <a:r>
              <a:rPr lang="ru-RU" sz="2600" dirty="0" err="1" smtClean="0"/>
              <a:t>лінк</a:t>
            </a:r>
            <a:r>
              <a:rPr lang="ru-RU" sz="2600" dirty="0" smtClean="0"/>
              <a:t> </a:t>
            </a:r>
            <a:r>
              <a:rPr lang="ru-RU" sz="2600" dirty="0" err="1" smtClean="0"/>
              <a:t>на</a:t>
            </a:r>
            <a:r>
              <a:rPr lang="ru-RU" sz="2600" dirty="0" smtClean="0"/>
              <a:t> </a:t>
            </a:r>
            <a:r>
              <a:rPr lang="ru-RU" sz="2600" dirty="0" err="1" smtClean="0"/>
              <a:t>відео</a:t>
            </a:r>
            <a:endParaRPr lang="en-US" sz="2600" dirty="0" smtClean="0"/>
          </a:p>
          <a:p>
            <a:r>
              <a:rPr lang="ru-RU" dirty="0" err="1" smtClean="0"/>
              <a:t>Завантажу</a:t>
            </a:r>
            <a:r>
              <a:rPr lang="uk-UA" dirty="0" err="1" smtClean="0"/>
              <a:t>ємо</a:t>
            </a:r>
            <a:r>
              <a:rPr lang="uk-UA" dirty="0" smtClean="0"/>
              <a:t> в сервіс</a:t>
            </a:r>
          </a:p>
          <a:p>
            <a:r>
              <a:rPr lang="en-US" sz="2400" dirty="0" smtClean="0"/>
              <a:t>www.google.com/maps/d</a:t>
            </a:r>
          </a:p>
          <a:p>
            <a:r>
              <a:rPr lang="en-US" sz="2400" dirty="0" smtClean="0"/>
              <a:t>www.google.com/fusiontables</a:t>
            </a:r>
            <a:r>
              <a:rPr lang="uk-UA" sz="2400" dirty="0" smtClean="0"/>
              <a:t> (</a:t>
            </a:r>
            <a:r>
              <a:rPr lang="ru-RU" sz="2400" dirty="0" smtClean="0"/>
              <a:t>для </a:t>
            </a:r>
            <a:r>
              <a:rPr lang="ru-RU" sz="2400" dirty="0" err="1" smtClean="0"/>
              <a:t>конвертац</a:t>
            </a:r>
            <a:r>
              <a:rPr lang="uk-UA" sz="2400" dirty="0" err="1" smtClean="0"/>
              <a:t>ії</a:t>
            </a:r>
            <a:r>
              <a:rPr lang="uk-UA" sz="2400" dirty="0" smtClean="0"/>
              <a:t> таблиць</a:t>
            </a:r>
            <a:r>
              <a:rPr lang="en-US" sz="2400" dirty="0" smtClean="0"/>
              <a:t> convertio.co/</a:t>
            </a:r>
            <a:r>
              <a:rPr lang="en-US" sz="2400" dirty="0" err="1" smtClean="0"/>
              <a:t>ru</a:t>
            </a:r>
            <a:r>
              <a:rPr lang="en-US" sz="2400" dirty="0" smtClean="0"/>
              <a:t>/</a:t>
            </a:r>
            <a:r>
              <a:rPr lang="en-US" sz="2400" dirty="0" err="1" smtClean="0"/>
              <a:t>xls-csv</a:t>
            </a:r>
            <a:r>
              <a:rPr lang="en-US" sz="2400" dirty="0" smtClean="0"/>
              <a:t>/</a:t>
            </a:r>
            <a:r>
              <a:rPr lang="uk-UA" sz="2400" dirty="0" smtClean="0"/>
              <a:t>, </a:t>
            </a:r>
            <a:r>
              <a:rPr lang="en-US" sz="2400" dirty="0" smtClean="0"/>
              <a:t>shpescape.com</a:t>
            </a:r>
            <a:r>
              <a:rPr lang="uk-UA" sz="2400" dirty="0" smtClean="0"/>
              <a:t>)</a:t>
            </a:r>
            <a:endParaRPr lang="en-US" sz="2400" dirty="0" smtClean="0"/>
          </a:p>
          <a:p>
            <a:r>
              <a:rPr lang="uk-UA" dirty="0" err="1" smtClean="0"/>
              <a:t>Геокодування</a:t>
            </a:r>
            <a:r>
              <a:rPr lang="uk-UA" dirty="0" smtClean="0"/>
              <a:t> </a:t>
            </a:r>
          </a:p>
          <a:p>
            <a:r>
              <a:rPr lang="uk-UA" dirty="0" smtClean="0"/>
              <a:t>Зберігаємо і вбудовуємо в сайт</a:t>
            </a:r>
          </a:p>
          <a:p>
            <a:endParaRPr lang="uk-UA" sz="2400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Google my maps</a:t>
            </a:r>
            <a:br>
              <a:rPr lang="en-US" b="1" dirty="0" smtClean="0"/>
            </a:br>
            <a:r>
              <a:rPr lang="en-US" b="1" dirty="0" smtClean="0"/>
              <a:t>www.google.com/maps/d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90658"/>
            <a:ext cx="8208912" cy="48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Google my maps</a:t>
            </a:r>
            <a:br>
              <a:rPr lang="en-US" b="1" dirty="0" smtClean="0"/>
            </a:br>
            <a:r>
              <a:rPr lang="en-US" b="1" dirty="0" smtClean="0"/>
              <a:t>www.google.com/fusiontables</a:t>
            </a:r>
            <a:endParaRPr lang="ru-RU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40990"/>
            <a:ext cx="9144000" cy="445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Google my maps</a:t>
            </a:r>
            <a:br>
              <a:rPr lang="en-US" b="1" dirty="0" smtClean="0"/>
            </a:br>
            <a:r>
              <a:rPr lang="en-US" b="1" dirty="0" smtClean="0"/>
              <a:t>www.google.com/fusiontables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62150"/>
            <a:ext cx="65722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Google my maps</a:t>
            </a:r>
            <a:br>
              <a:rPr lang="en-US" b="1" dirty="0" smtClean="0"/>
            </a:br>
            <a:r>
              <a:rPr lang="en-US" b="1" dirty="0" smtClean="0"/>
              <a:t>www.google.com/fusiontables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46881"/>
            <a:ext cx="8640960" cy="441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Google my maps</a:t>
            </a:r>
            <a:br>
              <a:rPr lang="en-US" b="1" dirty="0" smtClean="0"/>
            </a:br>
            <a:r>
              <a:rPr lang="en-US" b="1" dirty="0" smtClean="0"/>
              <a:t>www.google.com/fusiontables</a:t>
            </a:r>
            <a:endParaRPr lang="ru-RU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66058"/>
            <a:ext cx="7848872" cy="42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www.batchgeo.com</a:t>
            </a:r>
            <a:endParaRPr lang="ru-RU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5673"/>
            <a:ext cx="9144000" cy="492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Розміщуємо</a:t>
            </a:r>
            <a:r>
              <a:rPr lang="ru-RU" b="1" dirty="0" smtClean="0"/>
              <a:t> на </a:t>
            </a:r>
            <a:r>
              <a:rPr lang="ru-RU" b="1" dirty="0" err="1" smtClean="0"/>
              <a:t>сайті</a:t>
            </a:r>
            <a:endParaRPr lang="ru-RU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" y="1772816"/>
            <a:ext cx="91420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dirty="0" err="1" smtClean="0"/>
              <a:t>Розміщуємо</a:t>
            </a:r>
            <a:r>
              <a:rPr lang="ru-RU" b="1" dirty="0" smtClean="0"/>
              <a:t> на </a:t>
            </a:r>
            <a:r>
              <a:rPr lang="ru-RU" b="1" dirty="0" err="1" smtClean="0"/>
              <a:t>сайті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56379"/>
            <a:ext cx="9144000" cy="484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b="1" dirty="0" smtClean="0"/>
              <a:t>XVI</a:t>
            </a:r>
            <a:r>
              <a:rPr lang="uk-UA" b="1" dirty="0" smtClean="0"/>
              <a:t> ст. - проекція </a:t>
            </a:r>
            <a:r>
              <a:rPr lang="uk-UA" b="1" dirty="0" err="1" smtClean="0"/>
              <a:t>Меркатора</a:t>
            </a:r>
            <a:r>
              <a:rPr lang="uk-UA" b="1" dirty="0" smtClean="0"/>
              <a:t> (</a:t>
            </a:r>
            <a:r>
              <a:rPr lang="ru-RU" b="1" dirty="0" err="1" smtClean="0"/>
              <a:t>Герард</a:t>
            </a:r>
            <a:r>
              <a:rPr lang="ru-RU" b="1" dirty="0" smtClean="0"/>
              <a:t> Кремер)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329680"/>
            <a:ext cx="9144001" cy="452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r>
              <a:rPr lang="uk-UA" b="1" dirty="0" smtClean="0"/>
              <a:t>. </a:t>
            </a:r>
            <a:br>
              <a:rPr lang="uk-UA" b="1" dirty="0" smtClean="0"/>
            </a:br>
            <a:r>
              <a:rPr lang="uk-UA" b="1" dirty="0" smtClean="0"/>
              <a:t>Карти, які розповідають</a:t>
            </a:r>
            <a:endParaRPr lang="ru-RU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31216"/>
            <a:ext cx="6984776" cy="522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93005"/>
            <a:ext cx="8500873" cy="536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61495"/>
            <a:ext cx="9144000" cy="4225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endParaRPr lang="ru-RU" b="1" dirty="0"/>
          </a:p>
        </p:txBody>
      </p:sp>
      <p:pic>
        <p:nvPicPr>
          <p:cNvPr id="4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475"/>
            <a:ext cx="9144000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storymap.knightlab.com</a:t>
            </a:r>
            <a:endParaRPr lang="ru-RU" b="1" dirty="0" smtClean="0"/>
          </a:p>
        </p:txBody>
      </p:sp>
      <p:pic>
        <p:nvPicPr>
          <p:cNvPr id="1945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44824"/>
            <a:ext cx="9155450" cy="440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endParaRPr lang="ru-RU" b="1" dirty="0"/>
          </a:p>
        </p:txBody>
      </p:sp>
      <p:pic>
        <p:nvPicPr>
          <p:cNvPr id="5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96153"/>
            <a:ext cx="8280920" cy="516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r>
              <a:rPr lang="uk-UA" b="1" dirty="0" smtClean="0"/>
              <a:t>. </a:t>
            </a:r>
            <a:br>
              <a:rPr lang="uk-UA" b="1" dirty="0" smtClean="0"/>
            </a:br>
            <a:r>
              <a:rPr lang="uk-UA" b="1" dirty="0" smtClean="0"/>
              <a:t>Вибір опцій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89099"/>
            <a:ext cx="6840760" cy="473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r>
              <a:rPr lang="uk-UA" b="1" dirty="0" smtClean="0"/>
              <a:t>. </a:t>
            </a:r>
            <a:br>
              <a:rPr lang="uk-UA" b="1" dirty="0" smtClean="0"/>
            </a:br>
            <a:r>
              <a:rPr lang="uk-UA" b="1" dirty="0" smtClean="0"/>
              <a:t>Вибір опцій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12435"/>
            <a:ext cx="5333578" cy="504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r>
              <a:rPr lang="uk-UA" b="1" dirty="0" smtClean="0"/>
              <a:t>. </a:t>
            </a:r>
            <a:br>
              <a:rPr lang="uk-UA" b="1" dirty="0" smtClean="0"/>
            </a:br>
            <a:r>
              <a:rPr lang="uk-UA" b="1" dirty="0" smtClean="0"/>
              <a:t>Заповнюємо слайд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54928"/>
            <a:ext cx="9144000" cy="417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storymap.knightlab.com</a:t>
            </a:r>
            <a:r>
              <a:rPr lang="uk-UA" b="1" dirty="0" smtClean="0"/>
              <a:t>. </a:t>
            </a:r>
            <a:br>
              <a:rPr lang="uk-UA" b="1" dirty="0" smtClean="0"/>
            </a:br>
            <a:r>
              <a:rPr lang="uk-UA" b="1" dirty="0" smtClean="0"/>
              <a:t>Медіа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Instagram</a:t>
            </a:r>
            <a:endParaRPr lang="ru-RU" dirty="0" smtClean="0"/>
          </a:p>
          <a:p>
            <a:r>
              <a:rPr lang="ru-RU" dirty="0" err="1" smtClean="0"/>
              <a:t>Twitter</a:t>
            </a:r>
            <a:endParaRPr lang="ru-RU" dirty="0" smtClean="0"/>
          </a:p>
          <a:p>
            <a:r>
              <a:rPr lang="ru-RU" dirty="0" err="1" smtClean="0"/>
              <a:t>YouTube</a:t>
            </a:r>
            <a:endParaRPr lang="ru-RU" dirty="0" smtClean="0"/>
          </a:p>
          <a:p>
            <a:r>
              <a:rPr lang="ru-RU" dirty="0" err="1" smtClean="0"/>
              <a:t>Vine</a:t>
            </a:r>
            <a:endParaRPr lang="ru-RU" dirty="0" smtClean="0"/>
          </a:p>
          <a:p>
            <a:r>
              <a:rPr lang="ru-RU" dirty="0" err="1" smtClean="0"/>
              <a:t>Soundcloud</a:t>
            </a:r>
            <a:endParaRPr lang="ru-RU" dirty="0" smtClean="0"/>
          </a:p>
          <a:p>
            <a:r>
              <a:rPr lang="ru-RU" dirty="0" err="1" smtClean="0"/>
              <a:t>Wikipedia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Stor</a:t>
            </a:r>
            <a:r>
              <a:rPr lang="en-US" dirty="0" err="1" smtClean="0"/>
              <a:t>ify</a:t>
            </a:r>
            <a:endParaRPr lang="en-US" dirty="0" smtClean="0"/>
          </a:p>
          <a:p>
            <a:r>
              <a:rPr lang="ru-RU" dirty="0" smtClean="0"/>
              <a:t>Фото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жорсткого</a:t>
            </a:r>
            <a:r>
              <a:rPr lang="ru-RU" dirty="0" smtClean="0"/>
              <a:t> диску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5227" y="1772816"/>
            <a:ext cx="368877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US" b="1" dirty="0" smtClean="0"/>
              <a:t>XVI</a:t>
            </a:r>
            <a:r>
              <a:rPr lang="uk-UA" b="1" dirty="0" smtClean="0"/>
              <a:t> ст. - проекція </a:t>
            </a:r>
            <a:r>
              <a:rPr lang="uk-UA" b="1" dirty="0" err="1" smtClean="0"/>
              <a:t>Меркатора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1974 - проекція Арно </a:t>
            </a:r>
            <a:r>
              <a:rPr lang="uk-UA" b="1" dirty="0" err="1" smtClean="0"/>
              <a:t>Петерса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5" y="1914524"/>
            <a:ext cx="9062147" cy="461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/>
              <a:t>Секрети вдалої карти-історії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Орієнтуйтесь</a:t>
            </a:r>
            <a:r>
              <a:rPr lang="ru-RU" dirty="0" smtClean="0"/>
              <a:t> на </a:t>
            </a:r>
            <a:r>
              <a:rPr lang="ru-RU" dirty="0" err="1" smtClean="0"/>
              <a:t>аудиторію</a:t>
            </a:r>
            <a:endParaRPr lang="ru-RU" dirty="0" smtClean="0"/>
          </a:p>
          <a:p>
            <a:r>
              <a:rPr lang="uk-UA" dirty="0" smtClean="0"/>
              <a:t>Заінтригуйте</a:t>
            </a:r>
          </a:p>
          <a:p>
            <a:r>
              <a:rPr lang="uk-UA" sz="2400" dirty="0" smtClean="0"/>
              <a:t>Яскраве фото, емоційний заголовок, основна тема – на початку, посилання – в кінці</a:t>
            </a:r>
          </a:p>
          <a:p>
            <a:r>
              <a:rPr lang="uk-UA" dirty="0" smtClean="0"/>
              <a:t>Оберіть підходящий формат і </a:t>
            </a:r>
            <a:r>
              <a:rPr lang="uk-UA" dirty="0" err="1" smtClean="0"/>
              <a:t>геосервіс</a:t>
            </a:r>
            <a:endParaRPr lang="uk-UA" dirty="0" smtClean="0"/>
          </a:p>
          <a:p>
            <a:r>
              <a:rPr lang="uk-UA" dirty="0" smtClean="0"/>
              <a:t>Чітко передайте основну ідею</a:t>
            </a:r>
          </a:p>
          <a:p>
            <a:r>
              <a:rPr lang="uk-UA" sz="2400" dirty="0" smtClean="0"/>
              <a:t>Продумайте налаштування спливаючих вікон, легенди і умовних знаків</a:t>
            </a:r>
          </a:p>
          <a:p>
            <a:r>
              <a:rPr lang="uk-UA" dirty="0" smtClean="0"/>
              <a:t>Заберіть з історії несуттєві деталі</a:t>
            </a:r>
          </a:p>
          <a:p>
            <a:r>
              <a:rPr lang="uk-UA" sz="2400" dirty="0" smtClean="0"/>
              <a:t>А потім заберіть іще раз</a:t>
            </a:r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276600" y="5562600"/>
            <a:ext cx="4765675" cy="528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>
                <a:solidFill>
                  <a:srgbClr val="000000"/>
                </a:solidFill>
              </a:rPr>
              <a:t>@olga_yurkova</a:t>
            </a: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75779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2300" y="5562600"/>
            <a:ext cx="5334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2300" y="4732338"/>
            <a:ext cx="53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2300" y="3903663"/>
            <a:ext cx="533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2150" y="2886075"/>
            <a:ext cx="39528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" name="CustomShape 2"/>
          <p:cNvSpPr/>
          <p:nvPr/>
        </p:nvSpPr>
        <p:spPr>
          <a:xfrm>
            <a:off x="3278188" y="3068638"/>
            <a:ext cx="4749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>
                <a:solidFill>
                  <a:srgbClr val="000000"/>
                </a:solidFill>
              </a:rPr>
              <a:t>+38 067 296 95 95</a:t>
            </a:r>
            <a:endParaRPr/>
          </a:p>
        </p:txBody>
      </p:sp>
      <p:sp>
        <p:nvSpPr>
          <p:cNvPr id="201" name="CustomShape 3"/>
          <p:cNvSpPr/>
          <p:nvPr/>
        </p:nvSpPr>
        <p:spPr>
          <a:xfrm>
            <a:off x="3273425" y="3959225"/>
            <a:ext cx="476885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>
                <a:solidFill>
                  <a:srgbClr val="000000"/>
                </a:solidFill>
              </a:rPr>
              <a:t>olga.urkova@gmail.com</a:t>
            </a:r>
            <a:endParaRPr/>
          </a:p>
        </p:txBody>
      </p:sp>
      <p:sp>
        <p:nvSpPr>
          <p:cNvPr id="202" name="CustomShape 4"/>
          <p:cNvSpPr/>
          <p:nvPr/>
        </p:nvSpPr>
        <p:spPr>
          <a:xfrm>
            <a:off x="3273425" y="4794250"/>
            <a:ext cx="48260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>
                <a:solidFill>
                  <a:srgbClr val="000000"/>
                </a:solidFill>
              </a:rPr>
              <a:t>olga.urkova</a:t>
            </a:r>
            <a:endParaRPr/>
          </a:p>
        </p:txBody>
      </p:sp>
      <p:pic>
        <p:nvPicPr>
          <p:cNvPr id="7578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188913"/>
            <a:ext cx="2374900" cy="25463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75787" name="Рисунок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5589588"/>
            <a:ext cx="5334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8" name="Рисунок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4759325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9" name="Рисунок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3929063"/>
            <a:ext cx="53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Рисунок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8025" y="2911475"/>
            <a:ext cx="393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b="1" dirty="0" smtClean="0"/>
              <a:t>Карти спотворюють </a:t>
            </a:r>
            <a:br>
              <a:rPr lang="uk-UA" b="1" dirty="0" smtClean="0"/>
            </a:br>
            <a:r>
              <a:rPr lang="uk-UA" b="1" dirty="0" smtClean="0"/>
              <a:t>розміри країн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76425"/>
            <a:ext cx="66770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uk-UA" b="1" dirty="0" smtClean="0"/>
              <a:t>Карта світу очима австралійців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787784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uk-UA" b="1" dirty="0" smtClean="0"/>
              <a:t>Що робить карта?</a:t>
            </a:r>
            <a:br>
              <a:rPr lang="uk-UA" b="1" dirty="0" smtClean="0"/>
            </a:br>
            <a:r>
              <a:rPr lang="uk-UA" b="1" dirty="0" smtClean="0"/>
              <a:t>Аналізує і пояснює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Аналіз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інформації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uk-UA" b="1" dirty="0" smtClean="0"/>
              <a:t>1854</a:t>
            </a:r>
            <a:r>
              <a:rPr lang="uk-UA" dirty="0" smtClean="0"/>
              <a:t>. </a:t>
            </a:r>
            <a:r>
              <a:rPr lang="uk-UA" b="1" dirty="0" smtClean="0"/>
              <a:t>Карта Джона </a:t>
            </a:r>
            <a:r>
              <a:rPr lang="uk-UA" b="1" dirty="0" err="1" smtClean="0"/>
              <a:t>Сноу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0275"/>
            <a:ext cx="79724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8349</TotalTime>
  <Words>680</Words>
  <Application>Microsoft Office PowerPoint</Application>
  <PresentationFormat>Экран (4:3)</PresentationFormat>
  <Paragraphs>216</Paragraphs>
  <Slides>51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Arial</vt:lpstr>
      <vt:lpstr>Calibri</vt:lpstr>
      <vt:lpstr>Тема Office</vt:lpstr>
      <vt:lpstr>Презентация PowerPoint</vt:lpstr>
      <vt:lpstr>Що робить карта? Формує картину світу</vt:lpstr>
      <vt:lpstr>Острів Борнхольм, Данія,  5000 років тому </vt:lpstr>
      <vt:lpstr>XVI ст. - проекція Меркатора (Герард Кремер)</vt:lpstr>
      <vt:lpstr>XVI ст. - проекція Меркатора 1974 - проекція Арно Петерса</vt:lpstr>
      <vt:lpstr>Карти спотворюють  розміри країн</vt:lpstr>
      <vt:lpstr>Карта світу очима австралійців</vt:lpstr>
      <vt:lpstr>Що робить карта? Аналізує і пояснює</vt:lpstr>
      <vt:lpstr>Аналіз інформації 1854. Карта Джона Сноу</vt:lpstr>
      <vt:lpstr>Карта Джона Сноу –  як виглядала б тепер</vt:lpstr>
      <vt:lpstr>Звільнення рабів у США 1850-1865</vt:lpstr>
      <vt:lpstr>Що робить карта? Розповідає історію</vt:lpstr>
      <vt:lpstr>XXI століття. Карти-історії</vt:lpstr>
      <vt:lpstr>Презентация PowerPoint</vt:lpstr>
      <vt:lpstr>Що робить карта? Візуалізує подію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Business Insider</vt:lpstr>
      <vt:lpstr>Презентация PowerPoint</vt:lpstr>
      <vt:lpstr>Презентация PowerPoint</vt:lpstr>
      <vt:lpstr>Що робить карта? Допомагає зібрати/перевірити дані</vt:lpstr>
      <vt:lpstr>Що робить карта</vt:lpstr>
      <vt:lpstr>Етапи роботи над картою-історією</vt:lpstr>
      <vt:lpstr>Ідея: що і як показуємо </vt:lpstr>
      <vt:lpstr>Підготовка контенту</vt:lpstr>
      <vt:lpstr>Види інформації для карт</vt:lpstr>
      <vt:lpstr>Вибір платформи</vt:lpstr>
      <vt:lpstr>Підготовка таблиці Excel</vt:lpstr>
      <vt:lpstr>Google my maps www.google.com/maps/d</vt:lpstr>
      <vt:lpstr>Google my maps www.google.com/fusiontables</vt:lpstr>
      <vt:lpstr>Google my maps www.google.com/fusiontables</vt:lpstr>
      <vt:lpstr>Google my maps www.google.com/fusiontables</vt:lpstr>
      <vt:lpstr>Google my maps www.google.com/fusiontables</vt:lpstr>
      <vt:lpstr>www.batchgeo.com</vt:lpstr>
      <vt:lpstr>Розміщуємо на сайті</vt:lpstr>
      <vt:lpstr>Розміщуємо на сайті</vt:lpstr>
      <vt:lpstr>storymap.knightlab.com.  Карти, які розповідають</vt:lpstr>
      <vt:lpstr>storymap.knightlab.com</vt:lpstr>
      <vt:lpstr>storymap.knightlab.com</vt:lpstr>
      <vt:lpstr>storymap.knightlab.com</vt:lpstr>
      <vt:lpstr>storymap.knightlab.com</vt:lpstr>
      <vt:lpstr>storymap.knightlab.com</vt:lpstr>
      <vt:lpstr>storymap.knightlab.com.  Вибір опцій</vt:lpstr>
      <vt:lpstr>storymap.knightlab.com.  Вибір опцій</vt:lpstr>
      <vt:lpstr>storymap.knightlab.com.  Заповнюємо слайд</vt:lpstr>
      <vt:lpstr>storymap.knightlab.com.  Медіа</vt:lpstr>
      <vt:lpstr>Секрети вдалої карти-історії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писать для интернета. Советы редактора</dc:title>
  <dc:creator>Olga</dc:creator>
  <cp:lastModifiedBy>IRRP</cp:lastModifiedBy>
  <cp:revision>701</cp:revision>
  <dcterms:created xsi:type="dcterms:W3CDTF">2014-07-12T21:26:58Z</dcterms:created>
  <dcterms:modified xsi:type="dcterms:W3CDTF">2017-08-23T11:28:09Z</dcterms:modified>
</cp:coreProperties>
</file>